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G Primary Penmanship" charset="1" panose="02000506000000020003"/>
      <p:regular r:id="rId10"/>
    </p:embeddedFont>
    <p:embeddedFont>
      <p:font typeface="Bryndan Write" charset="1" panose="02000503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29005" y="3720782"/>
            <a:ext cx="13629989" cy="2454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292929"/>
                </a:solidFill>
                <a:latin typeface="Bryndan Write"/>
              </a:rPr>
              <a:t>Tarihi Roman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4191906" y="2262264"/>
            <a:ext cx="9942287" cy="5368835"/>
          </a:xfrm>
          <a:custGeom>
            <a:avLst/>
            <a:gdLst/>
            <a:ahLst/>
            <a:cxnLst/>
            <a:rect r="r" b="b" t="t" l="l"/>
            <a:pathLst>
              <a:path h="5368835" w="9942287">
                <a:moveTo>
                  <a:pt x="0" y="0"/>
                </a:moveTo>
                <a:lnTo>
                  <a:pt x="9942288" y="0"/>
                </a:lnTo>
                <a:lnTo>
                  <a:pt x="9942288" y="5368835"/>
                </a:lnTo>
                <a:lnTo>
                  <a:pt x="0" y="5368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2334731" y="814635"/>
            <a:ext cx="709450" cy="1589465"/>
          </a:xfrm>
          <a:custGeom>
            <a:avLst/>
            <a:gdLst/>
            <a:ahLst/>
            <a:cxnLst/>
            <a:rect r="r" b="b" t="t" l="l"/>
            <a:pathLst>
              <a:path h="1589465" w="709450">
                <a:moveTo>
                  <a:pt x="0" y="0"/>
                </a:moveTo>
                <a:lnTo>
                  <a:pt x="709450" y="0"/>
                </a:lnTo>
                <a:lnTo>
                  <a:pt x="709450" y="1589465"/>
                </a:lnTo>
                <a:lnTo>
                  <a:pt x="0" y="15894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16416" y="3686719"/>
            <a:ext cx="9455167" cy="236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292929"/>
                </a:solidFill>
                <a:latin typeface="Bryndan Write"/>
              </a:rPr>
              <a:t>Dinlediğiniz için teşekkürler!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984876" y="6842942"/>
            <a:ext cx="1826379" cy="1292170"/>
          </a:xfrm>
          <a:custGeom>
            <a:avLst/>
            <a:gdLst/>
            <a:ahLst/>
            <a:cxnLst/>
            <a:rect r="r" b="b" t="t" l="l"/>
            <a:pathLst>
              <a:path h="1292170" w="1826379">
                <a:moveTo>
                  <a:pt x="0" y="0"/>
                </a:moveTo>
                <a:lnTo>
                  <a:pt x="1826379" y="0"/>
                </a:lnTo>
                <a:lnTo>
                  <a:pt x="1826379" y="1292170"/>
                </a:lnTo>
                <a:lnTo>
                  <a:pt x="0" y="12921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2485808" y="1574337"/>
            <a:ext cx="13354485" cy="7211422"/>
          </a:xfrm>
          <a:custGeom>
            <a:avLst/>
            <a:gdLst/>
            <a:ahLst/>
            <a:cxnLst/>
            <a:rect r="r" b="b" t="t" l="l"/>
            <a:pathLst>
              <a:path h="7211422" w="13354485">
                <a:moveTo>
                  <a:pt x="0" y="0"/>
                </a:moveTo>
                <a:lnTo>
                  <a:pt x="13354484" y="0"/>
                </a:lnTo>
                <a:lnTo>
                  <a:pt x="13354484" y="7211421"/>
                </a:lnTo>
                <a:lnTo>
                  <a:pt x="0" y="72114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4470181" y="95742"/>
            <a:ext cx="1072241" cy="2402268"/>
          </a:xfrm>
          <a:custGeom>
            <a:avLst/>
            <a:gdLst/>
            <a:ahLst/>
            <a:cxnLst/>
            <a:rect r="r" b="b" t="t" l="l"/>
            <a:pathLst>
              <a:path h="2402268" w="1072241">
                <a:moveTo>
                  <a:pt x="0" y="0"/>
                </a:moveTo>
                <a:lnTo>
                  <a:pt x="1072241" y="0"/>
                </a:lnTo>
                <a:lnTo>
                  <a:pt x="1072241" y="2402268"/>
                </a:lnTo>
                <a:lnTo>
                  <a:pt x="0" y="240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65963" y="2669952"/>
            <a:ext cx="12352412" cy="522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-Tarihi roman özellikleri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-Tarihi roman alt türleri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-Tarihsel romanlara örnekler</a:t>
            </a:r>
          </a:p>
          <a:p>
            <a:pPr>
              <a:lnSpc>
                <a:spcPts val="8048"/>
              </a:lnSpc>
            </a:pPr>
            <a:r>
              <a:rPr lang="en-US" sz="8048">
                <a:solidFill>
                  <a:srgbClr val="292929"/>
                </a:solidFill>
                <a:latin typeface="Bryndan Write"/>
              </a:rPr>
              <a:t>-Kitap analizi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843624" y="7148633"/>
            <a:ext cx="2013676" cy="2645756"/>
          </a:xfrm>
          <a:custGeom>
            <a:avLst/>
            <a:gdLst/>
            <a:ahLst/>
            <a:cxnLst/>
            <a:rect r="r" b="b" t="t" l="l"/>
            <a:pathLst>
              <a:path h="2645756" w="2013676">
                <a:moveTo>
                  <a:pt x="0" y="0"/>
                </a:moveTo>
                <a:lnTo>
                  <a:pt x="2013676" y="0"/>
                </a:lnTo>
                <a:lnTo>
                  <a:pt x="2013676" y="2645756"/>
                </a:lnTo>
                <a:lnTo>
                  <a:pt x="0" y="264575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559087" y="1287905"/>
            <a:ext cx="7009815" cy="333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-Konusu tarihi bir olay veya dönemden alınır. Bu olaylar gerçek olabilir veya yazarın hayal gücünden esinlenilmiş olabilir.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59087" y="5903350"/>
            <a:ext cx="6098265" cy="267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-Karakterler hem gerçek tarihi şahsiyetler hem de kurgusal karakterler olabilir.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25361" y="128790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-Yazar tarihi araştırmalar yaparak romanın geçtiği dönemin atmosferini en doğru şekilde yansıtmaya çalışır.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25361" y="5926226"/>
            <a:ext cx="6098265" cy="333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-Tarihi romanlar, sadece tarihi bilgi vermek için değil, aynı zamanda okuyucuyu eğlendirmek için de yazılır.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8903">
            <a:off x="-193854" y="3891382"/>
            <a:ext cx="2977468" cy="3161405"/>
          </a:xfrm>
          <a:custGeom>
            <a:avLst/>
            <a:gdLst/>
            <a:ahLst/>
            <a:cxnLst/>
            <a:rect r="r" b="b" t="t" l="l"/>
            <a:pathLst>
              <a:path h="3161405" w="2977468">
                <a:moveTo>
                  <a:pt x="0" y="0"/>
                </a:moveTo>
                <a:lnTo>
                  <a:pt x="2977469" y="0"/>
                </a:lnTo>
                <a:lnTo>
                  <a:pt x="2977469" y="3161405"/>
                </a:lnTo>
                <a:lnTo>
                  <a:pt x="0" y="3161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559087" y="971550"/>
            <a:ext cx="700981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-Savaş romanı: Savaşları ve savaşın insan psikolojisi üzerindeki etkilerini konu alan romanlar. 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(Esir Şehrin İnsanları - Kemal Tahir)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59087" y="541493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-Gizem romanı: Tarihi bir olaya veya döneme dayanan gizemleri konu alan romanlar.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(Agatha Christie - Nil'de Ölüm)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25361" y="999887"/>
            <a:ext cx="6098265" cy="267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-Siyasi roman: Politik olayları ve siyasi entrikaları konu alan romanlar.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25361" y="5414935"/>
            <a:ext cx="6098265" cy="398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 Bold"/>
              </a:rPr>
              <a:t>-Romantik roman: Tarihi bir olaya veya döneme dayanan aşk hikayelerini konu alan romanlar.</a:t>
            </a:r>
          </a:p>
          <a:p>
            <a:pPr>
              <a:lnSpc>
                <a:spcPts val="5245"/>
              </a:lnSpc>
            </a:pPr>
            <a:r>
              <a:rPr lang="en-US" sz="4299">
                <a:solidFill>
                  <a:srgbClr val="292929"/>
                </a:solidFill>
                <a:latin typeface="Bryndan Write"/>
              </a:rPr>
              <a:t>(Jane Austen - Gurur ve Önyargı)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8903">
            <a:off x="-193854" y="3891382"/>
            <a:ext cx="2977468" cy="3161405"/>
          </a:xfrm>
          <a:custGeom>
            <a:avLst/>
            <a:gdLst/>
            <a:ahLst/>
            <a:cxnLst/>
            <a:rect r="r" b="b" t="t" l="l"/>
            <a:pathLst>
              <a:path h="3161405" w="2977468">
                <a:moveTo>
                  <a:pt x="0" y="0"/>
                </a:moveTo>
                <a:lnTo>
                  <a:pt x="2977469" y="0"/>
                </a:lnTo>
                <a:lnTo>
                  <a:pt x="2977469" y="3161405"/>
                </a:lnTo>
                <a:lnTo>
                  <a:pt x="0" y="3161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89994"/>
            <a:ext cx="5945528" cy="8507013"/>
          </a:xfrm>
          <a:custGeom>
            <a:avLst/>
            <a:gdLst/>
            <a:ahLst/>
            <a:cxnLst/>
            <a:rect r="r" b="b" t="t" l="l"/>
            <a:pathLst>
              <a:path h="8507013" w="5945528">
                <a:moveTo>
                  <a:pt x="0" y="0"/>
                </a:moveTo>
                <a:lnTo>
                  <a:pt x="5945528" y="0"/>
                </a:lnTo>
                <a:lnTo>
                  <a:pt x="5945528" y="8507012"/>
                </a:lnTo>
                <a:lnTo>
                  <a:pt x="0" y="85070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459" r="0" b="-44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19443" y="1198645"/>
            <a:ext cx="9139857" cy="8059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0"/>
              </a:lnSpc>
            </a:pPr>
            <a:r>
              <a:rPr lang="en-US" sz="5700">
                <a:solidFill>
                  <a:srgbClr val="292929"/>
                </a:solidFill>
                <a:latin typeface="Bryndan Write"/>
              </a:rPr>
              <a:t>-Yazarımızın derdi büyük bir aşk hikayesini yazarken, ezberleri bozacak tarihi bilgiler vermek, 2 farklı aile tipini, düşünce yapısını karşılaştırmak ve aynı zamanda Cumhuriyetin kurulmasından sonra oluşabilecek ayaklanma girişimlerine, tehlikelere dikkat çekmektir.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04260" y="1028700"/>
            <a:ext cx="11079480" cy="8229600"/>
          </a:xfrm>
          <a:custGeom>
            <a:avLst/>
            <a:gdLst/>
            <a:ahLst/>
            <a:cxnLst/>
            <a:rect r="r" b="b" t="t" l="l"/>
            <a:pathLst>
              <a:path h="8229600" w="11079480">
                <a:moveTo>
                  <a:pt x="0" y="0"/>
                </a:moveTo>
                <a:lnTo>
                  <a:pt x="11079480" y="0"/>
                </a:lnTo>
                <a:lnTo>
                  <a:pt x="1107948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2390" y="1028700"/>
            <a:ext cx="7315200" cy="8229600"/>
          </a:xfrm>
          <a:custGeom>
            <a:avLst/>
            <a:gdLst/>
            <a:ahLst/>
            <a:cxnLst/>
            <a:rect r="r" b="b" t="t" l="l"/>
            <a:pathLst>
              <a:path h="8229600" w="7315200">
                <a:moveTo>
                  <a:pt x="0" y="0"/>
                </a:moveTo>
                <a:lnTo>
                  <a:pt x="7315200" y="0"/>
                </a:lnTo>
                <a:lnTo>
                  <a:pt x="73152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707590" y="4560290"/>
            <a:ext cx="9139857" cy="1252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292929"/>
                </a:solidFill>
                <a:latin typeface="Bryndan Write"/>
              </a:rPr>
              <a:t>Fred Alan Wolf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34800" y="1539117"/>
            <a:ext cx="618400" cy="61758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34800" y="4053339"/>
            <a:ext cx="618400" cy="617587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584044" y="2036644"/>
            <a:ext cx="15119911" cy="2944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5700">
                <a:solidFill>
                  <a:srgbClr val="000000"/>
                </a:solidFill>
                <a:latin typeface="KG Primary Penmanship"/>
              </a:rPr>
              <a:t>“İnsan olmayı başarabilmek için doğduğunu anlamadıysan, hangi dine inandığının hiçbir anlamı yok. Çünkü din gidilen yoldur, varılan yer değil.” (Sayfa 67, Everest Yayınları)</a:t>
            </a:r>
          </a:p>
          <a:p>
            <a:pPr algn="ctr">
              <a:lnSpc>
                <a:spcPts val="57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631851" y="4949332"/>
            <a:ext cx="11024298" cy="2182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000000"/>
                </a:solidFill>
                <a:latin typeface="KG Primary Penmanship"/>
              </a:rPr>
              <a:t> "İnsanın kaybedecek hiçbir şeyi kalmadığında, geri kalan herkes anlamsızlaşır." (Sayfa 478)</a:t>
            </a:r>
          </a:p>
          <a:p>
            <a:pPr algn="ctr">
              <a:lnSpc>
                <a:spcPts val="5699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8834800" y="6567561"/>
            <a:ext cx="618400" cy="617587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09B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941051" y="7382270"/>
            <a:ext cx="11024298" cy="289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000000"/>
                </a:solidFill>
                <a:latin typeface="KG Primary Penmanship"/>
              </a:rPr>
              <a:t>“Bilmeyenlerin arasında bilen olmak en büyük lanetti. Dinlemeyenlerin arasında duyan olmak ise felaketti.” (Sayfa 33)</a:t>
            </a:r>
          </a:p>
          <a:p>
            <a:pPr algn="ctr">
              <a:lnSpc>
                <a:spcPts val="5699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28700" y="554349"/>
            <a:ext cx="1641665" cy="1438091"/>
          </a:xfrm>
          <a:custGeom>
            <a:avLst/>
            <a:gdLst/>
            <a:ahLst/>
            <a:cxnLst/>
            <a:rect r="r" b="b" t="t" l="l"/>
            <a:pathLst>
              <a:path h="1438091" w="1641665">
                <a:moveTo>
                  <a:pt x="0" y="0"/>
                </a:moveTo>
                <a:lnTo>
                  <a:pt x="1641665" y="0"/>
                </a:lnTo>
                <a:lnTo>
                  <a:pt x="1641665" y="1438090"/>
                </a:lnTo>
                <a:lnTo>
                  <a:pt x="0" y="1438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113290">
            <a:off x="15204496" y="8307974"/>
            <a:ext cx="2299808" cy="940950"/>
          </a:xfrm>
          <a:custGeom>
            <a:avLst/>
            <a:gdLst/>
            <a:ahLst/>
            <a:cxnLst/>
            <a:rect r="r" b="b" t="t" l="l"/>
            <a:pathLst>
              <a:path h="940950" w="2299808">
                <a:moveTo>
                  <a:pt x="0" y="0"/>
                </a:moveTo>
                <a:lnTo>
                  <a:pt x="2299808" y="0"/>
                </a:lnTo>
                <a:lnTo>
                  <a:pt x="2299808" y="940950"/>
                </a:lnTo>
                <a:lnTo>
                  <a:pt x="0" y="9409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E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8229600"/>
          </a:xfrm>
          <a:custGeom>
            <a:avLst/>
            <a:gdLst/>
            <a:ahLst/>
            <a:cxnLst/>
            <a:rect r="r" b="b" t="t" l="l"/>
            <a:pathLst>
              <a:path h="8229600" w="16230600">
                <a:moveTo>
                  <a:pt x="0" y="0"/>
                </a:moveTo>
                <a:lnTo>
                  <a:pt x="16230600" y="0"/>
                </a:lnTo>
                <a:lnTo>
                  <a:pt x="16230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611" r="0" b="-486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7753">
            <a:off x="1762254" y="1172762"/>
            <a:ext cx="14466293" cy="7811798"/>
          </a:xfrm>
          <a:custGeom>
            <a:avLst/>
            <a:gdLst/>
            <a:ahLst/>
            <a:cxnLst/>
            <a:rect r="r" b="b" t="t" l="l"/>
            <a:pathLst>
              <a:path h="7811798" w="14466293">
                <a:moveTo>
                  <a:pt x="0" y="0"/>
                </a:moveTo>
                <a:lnTo>
                  <a:pt x="14466293" y="0"/>
                </a:lnTo>
                <a:lnTo>
                  <a:pt x="14466293" y="7811798"/>
                </a:lnTo>
                <a:lnTo>
                  <a:pt x="0" y="78117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20059">
            <a:off x="14555441" y="524742"/>
            <a:ext cx="924618" cy="2071530"/>
          </a:xfrm>
          <a:custGeom>
            <a:avLst/>
            <a:gdLst/>
            <a:ahLst/>
            <a:cxnLst/>
            <a:rect r="r" b="b" t="t" l="l"/>
            <a:pathLst>
              <a:path h="2071530" w="924618">
                <a:moveTo>
                  <a:pt x="0" y="0"/>
                </a:moveTo>
                <a:lnTo>
                  <a:pt x="924618" y="0"/>
                </a:lnTo>
                <a:lnTo>
                  <a:pt x="924618" y="2071530"/>
                </a:lnTo>
                <a:lnTo>
                  <a:pt x="0" y="20715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77333" y="1931509"/>
            <a:ext cx="9455167" cy="101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>
                <a:solidFill>
                  <a:srgbClr val="292929"/>
                </a:solidFill>
                <a:latin typeface="Bryndan Write"/>
              </a:rPr>
              <a:t>KAYNAKÇA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61019" y="7700717"/>
            <a:ext cx="2616314" cy="1851052"/>
          </a:xfrm>
          <a:custGeom>
            <a:avLst/>
            <a:gdLst/>
            <a:ahLst/>
            <a:cxnLst/>
            <a:rect r="r" b="b" t="t" l="l"/>
            <a:pathLst>
              <a:path h="1851052" w="2616314">
                <a:moveTo>
                  <a:pt x="0" y="0"/>
                </a:moveTo>
                <a:lnTo>
                  <a:pt x="2616314" y="0"/>
                </a:lnTo>
                <a:lnTo>
                  <a:pt x="2616314" y="1851052"/>
                </a:lnTo>
                <a:lnTo>
                  <a:pt x="0" y="18510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0490" y="3005832"/>
            <a:ext cx="14027021" cy="4966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https://tr.wikipedia.org/wiki/Tarih%C3%AE_roman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https://dergipark.org.tr/tr/pub/eeder/issue/57479/749419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https://www.turkedebiyati.org/tarihsel-roman-kavrami/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https://1000kitap.com/gonderi/70379981?oku=1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https://1000kitap.com/gonderi/70379981?oku=1</a:t>
            </a:r>
          </a:p>
          <a:p>
            <a:pPr algn="just">
              <a:lnSpc>
                <a:spcPts val="4300"/>
              </a:lnSpc>
            </a:pPr>
            <a:r>
              <a:rPr lang="en-US" sz="4300">
                <a:solidFill>
                  <a:srgbClr val="292929"/>
                </a:solidFill>
                <a:latin typeface="Bryndan Write"/>
              </a:rPr>
              <a:t>https://www.youtube.com/watch?v=ky8r4gEnQmY&amp;t=911s</a:t>
            </a:r>
          </a:p>
          <a:p>
            <a:pPr algn="just">
              <a:lnSpc>
                <a:spcPts val="4300"/>
              </a:lnSpc>
            </a:pPr>
          </a:p>
          <a:p>
            <a:pPr algn="just">
              <a:lnSpc>
                <a:spcPts val="4300"/>
              </a:lnSpc>
            </a:pPr>
          </a:p>
          <a:p>
            <a:pPr algn="just">
              <a:lnSpc>
                <a:spcPts val="43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DAGDmFZTV2c</dc:identifier>
  <dcterms:modified xsi:type="dcterms:W3CDTF">2011-08-01T06:04:30Z</dcterms:modified>
  <cp:revision>1</cp:revision>
  <dc:title>Buz Mavisi Eğlenceli Renkli Sunum</dc:title>
</cp:coreProperties>
</file>

<file path=docProps/thumbnail.jpeg>
</file>